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4"/>
  </p:notesMasterIdLst>
  <p:sldIdLst>
    <p:sldId id="256" r:id="rId2"/>
    <p:sldId id="257" r:id="rId3"/>
    <p:sldId id="260" r:id="rId4"/>
    <p:sldId id="264" r:id="rId5"/>
    <p:sldId id="263" r:id="rId6"/>
    <p:sldId id="289" r:id="rId7"/>
    <p:sldId id="266" r:id="rId8"/>
    <p:sldId id="290" r:id="rId9"/>
    <p:sldId id="268" r:id="rId10"/>
    <p:sldId id="292" r:id="rId11"/>
    <p:sldId id="293" r:id="rId12"/>
    <p:sldId id="274" r:id="rId13"/>
    <p:sldId id="277" r:id="rId14"/>
    <p:sldId id="275" r:id="rId15"/>
    <p:sldId id="276" r:id="rId16"/>
    <p:sldId id="279" r:id="rId17"/>
    <p:sldId id="280" r:id="rId18"/>
    <p:sldId id="282" r:id="rId19"/>
    <p:sldId id="283" r:id="rId20"/>
    <p:sldId id="284" r:id="rId21"/>
    <p:sldId id="286" r:id="rId22"/>
    <p:sldId id="28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F9FF"/>
    <a:srgbClr val="FF3431"/>
    <a:srgbClr val="FF0EFE"/>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0" d="100"/>
          <a:sy n="100" d="100"/>
        </p:scale>
        <p:origin x="-80" y="-6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93A8B6-19D0-8D4C-9648-8F68DF99767A}" type="datetimeFigureOut">
              <a:rPr lang="en-US" smtClean="0"/>
              <a:t>2015-06-26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4E0C33-DF6D-964A-84CE-FF9FCCD8605E}" type="slidenum">
              <a:rPr lang="en-US" smtClean="0"/>
              <a:t>‹#›</a:t>
            </a:fld>
            <a:endParaRPr lang="en-US"/>
          </a:p>
        </p:txBody>
      </p:sp>
    </p:spTree>
    <p:extLst>
      <p:ext uri="{BB962C8B-B14F-4D97-AF65-F5344CB8AC3E}">
        <p14:creationId xmlns:p14="http://schemas.microsoft.com/office/powerpoint/2010/main" val="34778375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4E0C33-DF6D-964A-84CE-FF9FCCD8605E}" type="slidenum">
              <a:rPr lang="en-US" smtClean="0"/>
              <a:t>21</a:t>
            </a:fld>
            <a:endParaRPr lang="en-US"/>
          </a:p>
        </p:txBody>
      </p:sp>
    </p:spTree>
    <p:extLst>
      <p:ext uri="{BB962C8B-B14F-4D97-AF65-F5344CB8AC3E}">
        <p14:creationId xmlns:p14="http://schemas.microsoft.com/office/powerpoint/2010/main" val="1333479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CA"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dirty="0"/>
          </a:p>
        </p:txBody>
      </p:sp>
      <p:sp>
        <p:nvSpPr>
          <p:cNvPr id="4" name="Date Placeholder 3"/>
          <p:cNvSpPr>
            <a:spLocks noGrp="1"/>
          </p:cNvSpPr>
          <p:nvPr>
            <p:ph type="dt" sz="half" idx="10"/>
          </p:nvPr>
        </p:nvSpPr>
        <p:spPr/>
        <p:txBody>
          <a:bodyPr/>
          <a:lstStyle/>
          <a:p>
            <a:fld id="{E30E2307-1E40-4E12-8716-25BFDA8E7013}" type="datetime1">
              <a:rPr lang="en-US" smtClean="0"/>
              <a:pPr/>
              <a:t>2015-06-26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E5CFCF5A-EA79-452C-A52C-1A2668C2E7DF}" type="datetime1">
              <a:rPr lang="en-US" smtClean="0"/>
              <a:pPr/>
              <a:t>2015-06-26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E5C4C28-BD4B-4892-9A2D-6E19BD753A9A}" type="datetime1">
              <a:rPr lang="en-US" smtClean="0"/>
              <a:pPr/>
              <a:t>2015-06-26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CA"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61FD9D02-426E-46C9-9EE9-0DE1EF8B2838}" type="datetime1">
              <a:rPr lang="en-US" smtClean="0"/>
              <a:pPr/>
              <a:t>2015-06-26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7" name="Title 6"/>
          <p:cNvSpPr>
            <a:spLocks noGrp="1"/>
          </p:cNvSpPr>
          <p:nvPr>
            <p:ph type="title"/>
          </p:nvPr>
        </p:nvSpPr>
        <p:spPr/>
        <p:txBody>
          <a:bodyPr/>
          <a:lstStyle/>
          <a:p>
            <a:r>
              <a:rPr lang="en-CA"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CA"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2015-06-26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5" name="Date Placeholder 4"/>
          <p:cNvSpPr>
            <a:spLocks noGrp="1"/>
          </p:cNvSpPr>
          <p:nvPr>
            <p:ph type="dt" sz="half" idx="10"/>
          </p:nvPr>
        </p:nvSpPr>
        <p:spPr/>
        <p:txBody>
          <a:bodyPr/>
          <a:lstStyle/>
          <a:p>
            <a:fld id="{E1FAA6B6-10E5-4810-BC9F-DA72D8452E73}" type="datetime1">
              <a:rPr lang="en-US" smtClean="0"/>
              <a:pPr/>
              <a:t>2015-06-26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7" name="Date Placeholder 6"/>
          <p:cNvSpPr>
            <a:spLocks noGrp="1"/>
          </p:cNvSpPr>
          <p:nvPr>
            <p:ph type="dt" sz="half" idx="10"/>
          </p:nvPr>
        </p:nvSpPr>
        <p:spPr/>
        <p:txBody>
          <a:bodyPr/>
          <a:lstStyle/>
          <a:p>
            <a:fld id="{6D18D072-EF12-4AA2-BD71-ABC68B06D0E2}" type="datetime1">
              <a:rPr lang="en-US" smtClean="0"/>
              <a:pPr/>
              <a:t>2015-06-26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B8CDBF60-6CC3-4B74-A60D-3486985E4346}" type="datetime1">
              <a:rPr lang="en-US" smtClean="0"/>
              <a:pPr/>
              <a:t>2015-06-26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2714818-984F-4759-BF72-A33BDC1963BD}" type="datetime1">
              <a:rPr lang="en-US" smtClean="0"/>
              <a:pPr/>
              <a:t>2015-06-26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EA7E191-5F94-4FC1-B823-BD7CABF7FA06}" type="datetime1">
              <a:rPr lang="en-US" smtClean="0"/>
              <a:pPr/>
              <a:t>2015-06-26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CA"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CA"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2015-06-26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CA"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D1D110F-3F4E-48D9-B8AA-5D0E825AFDBA}" type="datetime1">
              <a:rPr lang="en-US" smtClean="0"/>
              <a:pPr/>
              <a:t>2015-06-26</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87D7A59-36E2-48B9-B146-C1E59501F63F}"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g"/><Relationship Id="rId3"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hyperlink" Target="http://www.gmist.ca" TargetMode="External"/><Relationship Id="rId4" Type="http://schemas.openxmlformats.org/officeDocument/2006/relationships/hyperlink" Target="https://www.youtube.com/watch?v=zWkVzR3r5_w" TargetMode="External"/><Relationship Id="rId1" Type="http://schemas.openxmlformats.org/officeDocument/2006/relationships/slideLayout" Target="../slideLayouts/slideLayout2.xml"/><Relationship Id="rId2" Type="http://schemas.openxmlformats.org/officeDocument/2006/relationships/hyperlink" Target="http://en.destinationcanada.com/resources-industry/toolkits/eq-teaser"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hyperlink" Target="https://www.youtube.com/watch?v=cotGh4Lu29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hyperlink" Target="http://quiz.canada.trave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hyperlink" Target="https://www.youtube.com/watch?v=FcOYx4_72Zo" TargetMode="External"/><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hyperlink" Target="https://www.youtube.com/watch?v=xwxruGeuGt8"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g"/><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5v-lK4c6CS4" TargetMode="External"/><Relationship Id="rId4" Type="http://schemas.openxmlformats.org/officeDocument/2006/relationships/image" Target="../media/image6.png"/><Relationship Id="rId1" Type="http://schemas.openxmlformats.org/officeDocument/2006/relationships/slideLayout" Target="../slideLayouts/slideLayout4.xml"/><Relationship Id="rId2" Type="http://schemas.openxmlformats.org/officeDocument/2006/relationships/hyperlink" Target="https://www.youtube.com/watch?v=UG0wxJeg-c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FF0000"/>
                </a:solidFill>
              </a:rPr>
              <a:t>Perspectives on Canadian Studies III</a:t>
            </a:r>
            <a:endParaRPr lang="en-US" dirty="0">
              <a:solidFill>
                <a:srgbClr val="FF0000"/>
              </a:solidFill>
            </a:endParaRPr>
          </a:p>
        </p:txBody>
      </p:sp>
      <p:sp>
        <p:nvSpPr>
          <p:cNvPr id="3" name="Subtitle 2"/>
          <p:cNvSpPr>
            <a:spLocks noGrp="1"/>
          </p:cNvSpPr>
          <p:nvPr>
            <p:ph type="subTitle" idx="1"/>
          </p:nvPr>
        </p:nvSpPr>
        <p:spPr/>
        <p:txBody>
          <a:bodyPr>
            <a:normAutofit lnSpcReduction="10000"/>
          </a:bodyPr>
          <a:lstStyle/>
          <a:p>
            <a:r>
              <a:rPr lang="en-US" dirty="0" smtClean="0">
                <a:solidFill>
                  <a:srgbClr val="FF0000"/>
                </a:solidFill>
              </a:rPr>
              <a:t>Prof. Dr. Kathleen Scherf</a:t>
            </a:r>
          </a:p>
          <a:p>
            <a:r>
              <a:rPr lang="en-US" dirty="0" smtClean="0">
                <a:solidFill>
                  <a:srgbClr val="FF0000"/>
                </a:solidFill>
              </a:rPr>
              <a:t>Thompson Rivers University</a:t>
            </a:r>
          </a:p>
          <a:p>
            <a:r>
              <a:rPr lang="en-US" dirty="0" smtClean="0">
                <a:solidFill>
                  <a:srgbClr val="FF0000"/>
                </a:solidFill>
              </a:rPr>
              <a:t>at Johannes Gutenberg University</a:t>
            </a:r>
          </a:p>
          <a:p>
            <a:r>
              <a:rPr lang="en-US" dirty="0" smtClean="0">
                <a:solidFill>
                  <a:srgbClr val="FF0000"/>
                </a:solidFill>
              </a:rPr>
              <a:t>26 June 2015</a:t>
            </a:r>
            <a:endParaRPr lang="en-US" dirty="0">
              <a:solidFill>
                <a:srgbClr val="FF0000"/>
              </a:solidFill>
            </a:endParaRPr>
          </a:p>
        </p:txBody>
      </p:sp>
    </p:spTree>
    <p:extLst>
      <p:ext uri="{BB962C8B-B14F-4D97-AF65-F5344CB8AC3E}">
        <p14:creationId xmlns:p14="http://schemas.microsoft.com/office/powerpoint/2010/main" val="104152788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Break into groups of 3, 3, and 4.</a:t>
            </a:r>
          </a:p>
          <a:p>
            <a:r>
              <a:rPr lang="en-US" dirty="0" smtClean="0"/>
              <a:t>Based on the story “Compatriots”, Leanne Simpson’s spoken word piece about the burial mounds at Rice Lake, and the two episodes of Dead Dog Cafe,” what observations can you draw about the Aboriginal voice and decolonization?</a:t>
            </a:r>
          </a:p>
          <a:p>
            <a:r>
              <a:rPr lang="en-US" dirty="0" smtClean="0"/>
              <a:t>Decide who will give the oral presentation.</a:t>
            </a:r>
          </a:p>
          <a:p>
            <a:r>
              <a:rPr lang="en-US" dirty="0" smtClean="0"/>
              <a:t>Aim for about 5 bullet points, 5 to 10 minutes.</a:t>
            </a:r>
            <a:endParaRPr lang="en-US" dirty="0"/>
          </a:p>
        </p:txBody>
      </p:sp>
      <p:sp>
        <p:nvSpPr>
          <p:cNvPr id="3" name="Title 2"/>
          <p:cNvSpPr>
            <a:spLocks noGrp="1"/>
          </p:cNvSpPr>
          <p:nvPr>
            <p:ph type="title"/>
          </p:nvPr>
        </p:nvSpPr>
        <p:spPr/>
        <p:txBody>
          <a:bodyPr/>
          <a:lstStyle/>
          <a:p>
            <a:r>
              <a:rPr lang="en-US" dirty="0" smtClean="0">
                <a:solidFill>
                  <a:srgbClr val="FF0000"/>
                </a:solidFill>
              </a:rPr>
              <a:t>Group Work, then a discussion</a:t>
            </a:r>
            <a:endParaRPr lang="en-US" dirty="0">
              <a:solidFill>
                <a:srgbClr val="FF0000"/>
              </a:solidFill>
            </a:endParaRPr>
          </a:p>
        </p:txBody>
      </p:sp>
    </p:spTree>
    <p:extLst>
      <p:ext uri="{BB962C8B-B14F-4D97-AF65-F5344CB8AC3E}">
        <p14:creationId xmlns:p14="http://schemas.microsoft.com/office/powerpoint/2010/main" val="28580579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FF0000"/>
                </a:solidFill>
              </a:rPr>
              <a:t>Lunchtime! Please return </a:t>
            </a:r>
            <a:r>
              <a:rPr lang="en-US">
                <a:solidFill>
                  <a:srgbClr val="FF0000"/>
                </a:solidFill>
              </a:rPr>
              <a:t>at </a:t>
            </a:r>
            <a:r>
              <a:rPr lang="en-US" smtClean="0">
                <a:solidFill>
                  <a:srgbClr val="FF0000"/>
                </a:solidFill>
              </a:rPr>
              <a:t>13:</a:t>
            </a:r>
            <a:r>
              <a:rPr lang="en-US" dirty="0">
                <a:solidFill>
                  <a:srgbClr val="FF0000"/>
                </a:solidFill>
              </a:rPr>
              <a:t>00.</a:t>
            </a:r>
            <a:endParaRPr lang="en-US" dirty="0"/>
          </a:p>
        </p:txBody>
      </p:sp>
      <p:pic>
        <p:nvPicPr>
          <p:cNvPr id="7" name="Content Placeholder 6" descr="Rock'n' Hookah.jpg"/>
          <p:cNvPicPr>
            <a:picLocks noGrp="1" noChangeAspect="1"/>
          </p:cNvPicPr>
          <p:nvPr>
            <p:ph sz="quarter" idx="13"/>
          </p:nvPr>
        </p:nvPicPr>
        <p:blipFill>
          <a:blip r:embed="rId2">
            <a:extLst>
              <a:ext uri="{28A0092B-C50C-407E-A947-70E740481C1C}">
                <a14:useLocalDpi xmlns:a14="http://schemas.microsoft.com/office/drawing/2010/main" val="0"/>
              </a:ext>
            </a:extLst>
          </a:blip>
          <a:srcRect l="8406" r="8406"/>
          <a:stretch>
            <a:fillRect/>
          </a:stretch>
        </p:blipFill>
        <p:spPr/>
      </p:pic>
      <p:pic>
        <p:nvPicPr>
          <p:cNvPr id="8" name="Content Placeholder 7" descr="styling home in Germersheim.jpg"/>
          <p:cNvPicPr>
            <a:picLocks noGrp="1" noChangeAspect="1"/>
          </p:cNvPicPr>
          <p:nvPr>
            <p:ph sz="quarter" idx="14"/>
          </p:nvPr>
        </p:nvPicPr>
        <p:blipFill>
          <a:blip r:embed="rId3">
            <a:extLst>
              <a:ext uri="{28A0092B-C50C-407E-A947-70E740481C1C}">
                <a14:useLocalDpi xmlns:a14="http://schemas.microsoft.com/office/drawing/2010/main" val="0"/>
              </a:ext>
            </a:extLst>
          </a:blip>
          <a:srcRect l="8406" r="8406"/>
          <a:stretch>
            <a:fillRect/>
          </a:stretch>
        </p:blipFill>
        <p:spPr/>
      </p:pic>
    </p:spTree>
    <p:extLst>
      <p:ext uri="{BB962C8B-B14F-4D97-AF65-F5344CB8AC3E}">
        <p14:creationId xmlns:p14="http://schemas.microsoft.com/office/powerpoint/2010/main" val="227522714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42" r="-65"/>
          <a:stretch/>
        </p:blipFill>
        <p:spPr>
          <a:xfrm>
            <a:off x="155506" y="2675467"/>
            <a:ext cx="8850808" cy="3450696"/>
          </a:xfrm>
        </p:spPr>
      </p:pic>
      <p:sp>
        <p:nvSpPr>
          <p:cNvPr id="3" name="Title 2"/>
          <p:cNvSpPr>
            <a:spLocks noGrp="1"/>
          </p:cNvSpPr>
          <p:nvPr>
            <p:ph type="title"/>
          </p:nvPr>
        </p:nvSpPr>
        <p:spPr/>
        <p:txBody>
          <a:bodyPr>
            <a:normAutofit fontScale="90000"/>
          </a:bodyPr>
          <a:lstStyle/>
          <a:p>
            <a:r>
              <a:rPr lang="en-US" dirty="0" smtClean="0">
                <a:solidFill>
                  <a:srgbClr val="FF0000"/>
                </a:solidFill>
              </a:rPr>
              <a:t>Tourism in Canada</a:t>
            </a:r>
            <a:br>
              <a:rPr lang="en-US" dirty="0" smtClean="0">
                <a:solidFill>
                  <a:srgbClr val="FF0000"/>
                </a:solidFill>
              </a:rPr>
            </a:br>
            <a:r>
              <a:rPr lang="en-US" sz="3200" dirty="0" smtClean="0">
                <a:solidFill>
                  <a:srgbClr val="FF0000"/>
                </a:solidFill>
              </a:rPr>
              <a:t>Our national tourism marketing organization</a:t>
            </a:r>
            <a:br>
              <a:rPr lang="en-US" sz="3200" dirty="0" smtClean="0">
                <a:solidFill>
                  <a:srgbClr val="FF0000"/>
                </a:solidFill>
              </a:rPr>
            </a:br>
            <a:r>
              <a:rPr lang="en-US" sz="2000" dirty="0" smtClean="0">
                <a:solidFill>
                  <a:srgbClr val="FF0000"/>
                </a:solidFill>
              </a:rPr>
              <a:t>Part of the Canadian Tourism Commission</a:t>
            </a:r>
            <a:endParaRPr lang="en-US" dirty="0">
              <a:solidFill>
                <a:srgbClr val="FF0000"/>
              </a:solidFill>
            </a:endParaRPr>
          </a:p>
        </p:txBody>
      </p:sp>
    </p:spTree>
    <p:extLst>
      <p:ext uri="{BB962C8B-B14F-4D97-AF65-F5344CB8AC3E}">
        <p14:creationId xmlns:p14="http://schemas.microsoft.com/office/powerpoint/2010/main" val="261028088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968500"/>
            <a:ext cx="7408333" cy="4157663"/>
          </a:xfrm>
        </p:spPr>
        <p:txBody>
          <a:bodyPr>
            <a:normAutofit fontScale="92500"/>
          </a:bodyPr>
          <a:lstStyle/>
          <a:p>
            <a:pPr marL="0" indent="0">
              <a:buNone/>
            </a:pPr>
            <a:r>
              <a:rPr lang="en-US" i="1" dirty="0" smtClean="0"/>
              <a:t>A </a:t>
            </a:r>
            <a:r>
              <a:rPr lang="en-US" i="1" dirty="0"/>
              <a:t>Crown corporation wholly owned by the Government of Canada, we report to Parliament through the Minister of </a:t>
            </a:r>
            <a:r>
              <a:rPr lang="en-US" i="1" dirty="0" smtClean="0"/>
              <a:t>Industry, its legislated </a:t>
            </a:r>
            <a:r>
              <a:rPr lang="en-US" i="1" dirty="0"/>
              <a:t>mandate is to:</a:t>
            </a:r>
          </a:p>
          <a:p>
            <a:r>
              <a:rPr lang="en-US" dirty="0" smtClean="0"/>
              <a:t>Sustain </a:t>
            </a:r>
            <a:r>
              <a:rPr lang="en-US" dirty="0"/>
              <a:t>a vibrant and proﬁtable Canadian tourism industry.</a:t>
            </a:r>
          </a:p>
          <a:p>
            <a:r>
              <a:rPr lang="en-US" dirty="0" smtClean="0"/>
              <a:t>Market </a:t>
            </a:r>
            <a:r>
              <a:rPr lang="en-US" dirty="0"/>
              <a:t>Canada as a desirable tourism destination.</a:t>
            </a:r>
          </a:p>
          <a:p>
            <a:r>
              <a:rPr lang="en-US" dirty="0" smtClean="0"/>
              <a:t>Support </a:t>
            </a:r>
            <a:r>
              <a:rPr lang="en-US" dirty="0"/>
              <a:t>a cooperative relationship between the private sector and the governments of Canada, the provinces and the territories with respect to Canadian tourism.</a:t>
            </a:r>
          </a:p>
          <a:p>
            <a:r>
              <a:rPr lang="en-US" dirty="0" smtClean="0"/>
              <a:t>Provide </a:t>
            </a:r>
            <a:r>
              <a:rPr lang="en-US" dirty="0"/>
              <a:t>information about Canadian tourism to the private sector and to the governments of Canada, the provinces and the territories.</a:t>
            </a:r>
          </a:p>
        </p:txBody>
      </p:sp>
      <p:sp>
        <p:nvSpPr>
          <p:cNvPr id="3" name="Title 2"/>
          <p:cNvSpPr>
            <a:spLocks noGrp="1"/>
          </p:cNvSpPr>
          <p:nvPr>
            <p:ph type="title"/>
          </p:nvPr>
        </p:nvSpPr>
        <p:spPr/>
        <p:txBody>
          <a:bodyPr>
            <a:normAutofit fontScale="90000"/>
          </a:bodyPr>
          <a:lstStyle/>
          <a:p>
            <a:r>
              <a:rPr lang="en-US" dirty="0" smtClean="0">
                <a:solidFill>
                  <a:srgbClr val="FF0000"/>
                </a:solidFill>
              </a:rPr>
              <a:t>What does Destination Canada Do?</a:t>
            </a:r>
            <a:endParaRPr lang="en-US" dirty="0">
              <a:solidFill>
                <a:srgbClr val="FF0000"/>
              </a:solidFill>
            </a:endParaRPr>
          </a:p>
        </p:txBody>
      </p:sp>
    </p:spTree>
    <p:extLst>
      <p:ext uri="{BB962C8B-B14F-4D97-AF65-F5344CB8AC3E}">
        <p14:creationId xmlns:p14="http://schemas.microsoft.com/office/powerpoint/2010/main" val="17725924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Latest statistics for March 2014: Canada had </a:t>
            </a:r>
            <a:r>
              <a:rPr lang="en-US" dirty="0" smtClean="0">
                <a:solidFill>
                  <a:schemeClr val="accent3">
                    <a:lumMod val="75000"/>
                  </a:schemeClr>
                </a:solidFill>
              </a:rPr>
              <a:t>851,385 </a:t>
            </a:r>
            <a:r>
              <a:rPr lang="en-US" dirty="0" smtClean="0"/>
              <a:t>overnight visitors, up </a:t>
            </a:r>
            <a:r>
              <a:rPr lang="en-US" dirty="0" smtClean="0">
                <a:solidFill>
                  <a:srgbClr val="32AE51"/>
                </a:solidFill>
              </a:rPr>
              <a:t>7.8% </a:t>
            </a:r>
            <a:r>
              <a:rPr lang="en-US" dirty="0" smtClean="0"/>
              <a:t>from March 2013.</a:t>
            </a:r>
          </a:p>
          <a:p>
            <a:r>
              <a:rPr lang="en-US" dirty="0" smtClean="0">
                <a:solidFill>
                  <a:srgbClr val="FF6600"/>
                </a:solidFill>
              </a:rPr>
              <a:t>Germany was in</a:t>
            </a:r>
            <a:r>
              <a:rPr lang="en-US" dirty="0" smtClean="0">
                <a:solidFill>
                  <a:schemeClr val="accent3">
                    <a:lumMod val="75000"/>
                  </a:schemeClr>
                </a:solidFill>
              </a:rPr>
              <a:t> 6</a:t>
            </a:r>
            <a:r>
              <a:rPr lang="en-US" baseline="30000" dirty="0" smtClean="0">
                <a:solidFill>
                  <a:schemeClr val="accent3">
                    <a:lumMod val="75000"/>
                  </a:schemeClr>
                </a:solidFill>
              </a:rPr>
              <a:t>th</a:t>
            </a:r>
            <a:r>
              <a:rPr lang="en-US" dirty="0" smtClean="0">
                <a:solidFill>
                  <a:schemeClr val="accent3">
                    <a:lumMod val="75000"/>
                  </a:schemeClr>
                </a:solidFill>
              </a:rPr>
              <a:t> </a:t>
            </a:r>
            <a:r>
              <a:rPr lang="en-US" dirty="0" smtClean="0">
                <a:solidFill>
                  <a:srgbClr val="FF6600"/>
                </a:solidFill>
              </a:rPr>
              <a:t>place, with </a:t>
            </a:r>
            <a:r>
              <a:rPr lang="en-US" dirty="0" smtClean="0">
                <a:solidFill>
                  <a:srgbClr val="32AE51"/>
                </a:solidFill>
              </a:rPr>
              <a:t>14,712</a:t>
            </a:r>
            <a:r>
              <a:rPr lang="en-US" dirty="0" smtClean="0">
                <a:solidFill>
                  <a:srgbClr val="FF6600"/>
                </a:solidFill>
              </a:rPr>
              <a:t> visitors, up </a:t>
            </a:r>
            <a:r>
              <a:rPr lang="en-US" dirty="0" smtClean="0">
                <a:solidFill>
                  <a:schemeClr val="accent3">
                    <a:lumMod val="75000"/>
                  </a:schemeClr>
                </a:solidFill>
              </a:rPr>
              <a:t>5.5% </a:t>
            </a:r>
            <a:r>
              <a:rPr lang="en-US" dirty="0" smtClean="0">
                <a:solidFill>
                  <a:srgbClr val="FF6600"/>
                </a:solidFill>
              </a:rPr>
              <a:t>from March 2013 (Ontario, BC, Alberta mostly). </a:t>
            </a:r>
          </a:p>
          <a:p>
            <a:r>
              <a:rPr lang="en-US" dirty="0" smtClean="0">
                <a:solidFill>
                  <a:srgbClr val="660066"/>
                </a:solidFill>
              </a:rPr>
              <a:t>For 2014 overall, Canada had </a:t>
            </a:r>
            <a:r>
              <a:rPr lang="en-US" dirty="0" smtClean="0">
                <a:solidFill>
                  <a:schemeClr val="accent3">
                    <a:lumMod val="75000"/>
                  </a:schemeClr>
                </a:solidFill>
              </a:rPr>
              <a:t>18 million </a:t>
            </a:r>
            <a:r>
              <a:rPr lang="en-US" dirty="0" smtClean="0">
                <a:solidFill>
                  <a:srgbClr val="660066"/>
                </a:solidFill>
              </a:rPr>
              <a:t>international overnight visitors.</a:t>
            </a:r>
          </a:p>
          <a:p>
            <a:r>
              <a:rPr lang="en-US" dirty="0" smtClean="0">
                <a:solidFill>
                  <a:srgbClr val="FF0EFE"/>
                </a:solidFill>
              </a:rPr>
              <a:t>These international visitors spent </a:t>
            </a:r>
            <a:r>
              <a:rPr lang="en-US" dirty="0" smtClean="0">
                <a:solidFill>
                  <a:schemeClr val="accent3">
                    <a:lumMod val="75000"/>
                  </a:schemeClr>
                </a:solidFill>
              </a:rPr>
              <a:t>$15 billion</a:t>
            </a:r>
            <a:r>
              <a:rPr lang="en-US" dirty="0" smtClean="0">
                <a:solidFill>
                  <a:srgbClr val="FF0EFE"/>
                </a:solidFill>
              </a:rPr>
              <a:t>.</a:t>
            </a:r>
          </a:p>
          <a:p>
            <a:r>
              <a:rPr lang="en-US" dirty="0">
                <a:solidFill>
                  <a:schemeClr val="accent5">
                    <a:lumMod val="50000"/>
                  </a:schemeClr>
                </a:solidFill>
              </a:rPr>
              <a:t>The tourism industry creates </a:t>
            </a:r>
            <a:r>
              <a:rPr lang="en-US" dirty="0">
                <a:solidFill>
                  <a:schemeClr val="accent3">
                    <a:lumMod val="75000"/>
                  </a:schemeClr>
                </a:solidFill>
              </a:rPr>
              <a:t>619,000</a:t>
            </a:r>
            <a:r>
              <a:rPr lang="en-US" dirty="0">
                <a:solidFill>
                  <a:schemeClr val="accent5">
                    <a:lumMod val="50000"/>
                  </a:schemeClr>
                </a:solidFill>
              </a:rPr>
              <a:t> jobs</a:t>
            </a:r>
            <a:r>
              <a:rPr lang="en-US" dirty="0" smtClean="0">
                <a:solidFill>
                  <a:schemeClr val="accent5">
                    <a:lumMod val="50000"/>
                  </a:schemeClr>
                </a:solidFill>
              </a:rPr>
              <a:t>.</a:t>
            </a:r>
          </a:p>
          <a:p>
            <a:r>
              <a:rPr lang="en-US" dirty="0" smtClean="0">
                <a:solidFill>
                  <a:srgbClr val="4BF9FF"/>
                </a:solidFill>
              </a:rPr>
              <a:t>All tourism revenues total </a:t>
            </a:r>
            <a:r>
              <a:rPr lang="en-US" dirty="0" smtClean="0">
                <a:solidFill>
                  <a:schemeClr val="accent3">
                    <a:lumMod val="75000"/>
                  </a:schemeClr>
                </a:solidFill>
              </a:rPr>
              <a:t>$84 billion</a:t>
            </a:r>
            <a:r>
              <a:rPr lang="en-US" dirty="0" smtClean="0">
                <a:solidFill>
                  <a:srgbClr val="4BF9FF"/>
                </a:solidFill>
              </a:rPr>
              <a:t>.</a:t>
            </a:r>
          </a:p>
        </p:txBody>
      </p:sp>
      <p:sp>
        <p:nvSpPr>
          <p:cNvPr id="3" name="Title 2"/>
          <p:cNvSpPr>
            <a:spLocks noGrp="1"/>
          </p:cNvSpPr>
          <p:nvPr>
            <p:ph type="title"/>
          </p:nvPr>
        </p:nvSpPr>
        <p:spPr/>
        <p:txBody>
          <a:bodyPr>
            <a:normAutofit fontScale="90000"/>
          </a:bodyPr>
          <a:lstStyle/>
          <a:p>
            <a:r>
              <a:rPr lang="en-US" dirty="0" smtClean="0">
                <a:solidFill>
                  <a:srgbClr val="FF0000"/>
                </a:solidFill>
              </a:rPr>
              <a:t>How important is tourism for Canada? Very!</a:t>
            </a:r>
            <a:endParaRPr lang="en-US" dirty="0">
              <a:solidFill>
                <a:srgbClr val="FF0000"/>
              </a:solidFill>
            </a:endParaRPr>
          </a:p>
        </p:txBody>
      </p:sp>
    </p:spTree>
    <p:extLst>
      <p:ext uri="{BB962C8B-B14F-4D97-AF65-F5344CB8AC3E}">
        <p14:creationId xmlns:p14="http://schemas.microsoft.com/office/powerpoint/2010/main" val="169634607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526" r="-430"/>
          <a:stretch/>
        </p:blipFill>
        <p:spPr>
          <a:xfrm>
            <a:off x="457200" y="1989138"/>
            <a:ext cx="8229600" cy="4068762"/>
          </a:xfrm>
        </p:spPr>
      </p:pic>
      <p:sp>
        <p:nvSpPr>
          <p:cNvPr id="3" name="Title 2"/>
          <p:cNvSpPr>
            <a:spLocks noGrp="1"/>
          </p:cNvSpPr>
          <p:nvPr>
            <p:ph type="title"/>
          </p:nvPr>
        </p:nvSpPr>
        <p:spPr>
          <a:xfrm>
            <a:off x="457200" y="338328"/>
            <a:ext cx="8229600" cy="1846072"/>
          </a:xfrm>
        </p:spPr>
        <p:txBody>
          <a:bodyPr>
            <a:normAutofit fontScale="90000"/>
          </a:bodyPr>
          <a:lstStyle/>
          <a:p>
            <a:r>
              <a:rPr lang="en-US" dirty="0" smtClean="0">
                <a:solidFill>
                  <a:srgbClr val="FF0000"/>
                </a:solidFill>
              </a:rPr>
              <a:t>A </a:t>
            </a:r>
            <a:r>
              <a:rPr lang="en-US" i="1" dirty="0">
                <a:solidFill>
                  <a:srgbClr val="FF0000"/>
                </a:solidFill>
              </a:rPr>
              <a:t>b</a:t>
            </a:r>
            <a:r>
              <a:rPr lang="en-US" i="1" dirty="0" smtClean="0">
                <a:solidFill>
                  <a:srgbClr val="FF0000"/>
                </a:solidFill>
              </a:rPr>
              <a:t>rand</a:t>
            </a:r>
            <a:r>
              <a:rPr lang="en-US" dirty="0" smtClean="0">
                <a:solidFill>
                  <a:srgbClr val="FF0000"/>
                </a:solidFill>
              </a:rPr>
              <a:t> distinguishes and characterizes a product, service, concept.</a:t>
            </a:r>
            <a:endParaRPr lang="en-US" dirty="0">
              <a:solidFill>
                <a:srgbClr val="FF0000"/>
              </a:solidFill>
            </a:endParaRPr>
          </a:p>
        </p:txBody>
      </p:sp>
    </p:spTree>
    <p:extLst>
      <p:ext uri="{BB962C8B-B14F-4D97-AF65-F5344CB8AC3E}">
        <p14:creationId xmlns:p14="http://schemas.microsoft.com/office/powerpoint/2010/main" val="404008621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6600"/>
                </a:solidFill>
              </a:rPr>
              <a:t>Experiential vs. Attraction Tourism</a:t>
            </a:r>
            <a:endParaRPr lang="en-US" dirty="0">
              <a:solidFill>
                <a:srgbClr val="FF6600"/>
              </a:solidFill>
            </a:endParaRPr>
          </a:p>
        </p:txBody>
      </p:sp>
      <p:pic>
        <p:nvPicPr>
          <p:cNvPr id="6" name="Content Placeholder 5"/>
          <p:cNvPicPr>
            <a:picLocks noGrp="1" noChangeAspect="1"/>
          </p:cNvPicPr>
          <p:nvPr>
            <p:ph sz="quarter" idx="13"/>
          </p:nvPr>
        </p:nvPicPr>
        <p:blipFill>
          <a:blip r:embed="rId2"/>
          <a:srcRect l="13028" r="13028"/>
          <a:stretch>
            <a:fillRect/>
          </a:stretch>
        </p:blipFill>
        <p:spPr/>
      </p:pic>
      <p:pic>
        <p:nvPicPr>
          <p:cNvPr id="5" name="Content Placeholder 4"/>
          <p:cNvPicPr>
            <a:picLocks noGrp="1" noChangeAspect="1"/>
          </p:cNvPicPr>
          <p:nvPr>
            <p:ph sz="quarter" idx="14"/>
          </p:nvPr>
        </p:nvPicPr>
        <p:blipFill>
          <a:blip r:embed="rId3"/>
          <a:srcRect l="5633" r="5633"/>
          <a:stretch>
            <a:fillRect/>
          </a:stretch>
        </p:blipFill>
        <p:spPr>
          <a:xfrm>
            <a:off x="4689855" y="2679192"/>
            <a:ext cx="3822192" cy="3447288"/>
          </a:xfrm>
        </p:spPr>
      </p:pic>
    </p:spTree>
    <p:extLst>
      <p:ext uri="{BB962C8B-B14F-4D97-AF65-F5344CB8AC3E}">
        <p14:creationId xmlns:p14="http://schemas.microsoft.com/office/powerpoint/2010/main" val="338086202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473200"/>
            <a:ext cx="7408333" cy="4652963"/>
          </a:xfrm>
        </p:spPr>
        <p:txBody>
          <a:bodyPr>
            <a:normAutofit fontScale="92500" lnSpcReduction="20000"/>
          </a:bodyPr>
          <a:lstStyle/>
          <a:p>
            <a:r>
              <a:rPr lang="en-US" dirty="0">
                <a:hlinkClick r:id="rId2"/>
              </a:rPr>
              <a:t>http://en.destinationcanada.com/resources-industry/toolkits/eq-</a:t>
            </a:r>
            <a:r>
              <a:rPr lang="en-US" dirty="0" smtClean="0">
                <a:hlinkClick r:id="rId2"/>
              </a:rPr>
              <a:t>teaser</a:t>
            </a:r>
            <a:endParaRPr lang="en-US" dirty="0" smtClean="0"/>
          </a:p>
          <a:p>
            <a:r>
              <a:rPr lang="en-US" dirty="0">
                <a:hlinkClick r:id="rId3"/>
              </a:rPr>
              <a:t>http://</a:t>
            </a:r>
            <a:r>
              <a:rPr lang="en-US" dirty="0" smtClean="0">
                <a:hlinkClick r:id="rId3"/>
              </a:rPr>
              <a:t>www.gmist.ca</a:t>
            </a:r>
            <a:endParaRPr lang="en-US" dirty="0" smtClean="0"/>
          </a:p>
          <a:p>
            <a:r>
              <a:rPr lang="en-US" dirty="0">
                <a:hlinkClick r:id="rId4"/>
              </a:rPr>
              <a:t>https://www.youtube.com/watch?v=</a:t>
            </a:r>
            <a:r>
              <a:rPr lang="en-US" dirty="0" smtClean="0">
                <a:hlinkClick r:id="rId4"/>
              </a:rPr>
              <a:t>zWkVzR3r5_w</a:t>
            </a:r>
            <a:endParaRPr lang="en-US" dirty="0" smtClean="0"/>
          </a:p>
          <a:p>
            <a:pPr marL="0" indent="0">
              <a:buNone/>
            </a:pPr>
            <a:endParaRPr lang="en-US" dirty="0" smtClean="0"/>
          </a:p>
          <a:p>
            <a:r>
              <a:rPr lang="en-US" dirty="0"/>
              <a:t>The Thompson-Okanagan Tourism Authority’s strategy is rooted in five experience-based themes:</a:t>
            </a:r>
            <a:endParaRPr lang="en-CA" dirty="0"/>
          </a:p>
          <a:p>
            <a:pPr marL="0" indent="0">
              <a:buNone/>
            </a:pPr>
            <a:r>
              <a:rPr lang="en-US" dirty="0" smtClean="0"/>
              <a:t> </a:t>
            </a:r>
            <a:endParaRPr lang="en-CA" dirty="0"/>
          </a:p>
          <a:p>
            <a:r>
              <a:rPr lang="en-US" dirty="0"/>
              <a:t>• Enriching local flavors</a:t>
            </a:r>
            <a:endParaRPr lang="en-CA" dirty="0"/>
          </a:p>
          <a:p>
            <a:r>
              <a:rPr lang="en-US" dirty="0"/>
              <a:t>• Identifying the iconic</a:t>
            </a:r>
            <a:endParaRPr lang="en-CA" dirty="0"/>
          </a:p>
          <a:p>
            <a:r>
              <a:rPr lang="en-US" dirty="0"/>
              <a:t>• Revealing the story</a:t>
            </a:r>
            <a:endParaRPr lang="en-CA" dirty="0"/>
          </a:p>
          <a:p>
            <a:r>
              <a:rPr lang="en-US" dirty="0"/>
              <a:t>• Expanding personal horizons</a:t>
            </a:r>
            <a:endParaRPr lang="en-CA" dirty="0"/>
          </a:p>
          <a:p>
            <a:r>
              <a:rPr lang="en-US" dirty="0"/>
              <a:t>• Building authenticity</a:t>
            </a:r>
            <a:r>
              <a:rPr lang="en-CA" dirty="0"/>
              <a:t> </a:t>
            </a:r>
            <a:endParaRPr lang="en-US" dirty="0"/>
          </a:p>
          <a:p>
            <a:pPr marL="0" indent="0">
              <a:buNone/>
            </a:pPr>
            <a:endParaRPr lang="en-US" dirty="0"/>
          </a:p>
        </p:txBody>
      </p:sp>
      <p:sp>
        <p:nvSpPr>
          <p:cNvPr id="3" name="Title 2"/>
          <p:cNvSpPr>
            <a:spLocks noGrp="1"/>
          </p:cNvSpPr>
          <p:nvPr>
            <p:ph type="title"/>
          </p:nvPr>
        </p:nvSpPr>
        <p:spPr/>
        <p:txBody>
          <a:bodyPr/>
          <a:lstStyle/>
          <a:p>
            <a:r>
              <a:rPr lang="en-US" dirty="0" smtClean="0">
                <a:solidFill>
                  <a:srgbClr val="FF6600"/>
                </a:solidFill>
              </a:rPr>
              <a:t>Some Canadian Examples</a:t>
            </a:r>
            <a:endParaRPr lang="en-US" dirty="0">
              <a:solidFill>
                <a:srgbClr val="FF6600"/>
              </a:solidFill>
            </a:endParaRPr>
          </a:p>
        </p:txBody>
      </p:sp>
    </p:spTree>
    <p:extLst>
      <p:ext uri="{BB962C8B-B14F-4D97-AF65-F5344CB8AC3E}">
        <p14:creationId xmlns:p14="http://schemas.microsoft.com/office/powerpoint/2010/main" val="159930384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t="9281" b="9281"/>
          <a:stretch>
            <a:fillRect/>
          </a:stretch>
        </p:blipFill>
        <p:spPr/>
      </p:pic>
      <p:sp>
        <p:nvSpPr>
          <p:cNvPr id="3" name="Title 2"/>
          <p:cNvSpPr>
            <a:spLocks noGrp="1"/>
          </p:cNvSpPr>
          <p:nvPr>
            <p:ph type="title"/>
          </p:nvPr>
        </p:nvSpPr>
        <p:spPr/>
        <p:txBody>
          <a:bodyPr>
            <a:normAutofit/>
          </a:bodyPr>
          <a:lstStyle/>
          <a:p>
            <a:r>
              <a:rPr lang="en-US" dirty="0">
                <a:solidFill>
                  <a:srgbClr val="FF0000"/>
                </a:solidFill>
              </a:rPr>
              <a:t>Y</a:t>
            </a:r>
            <a:r>
              <a:rPr lang="en-US" dirty="0" smtClean="0">
                <a:solidFill>
                  <a:srgbClr val="FF0000"/>
                </a:solidFill>
              </a:rPr>
              <a:t>our last break! See you at 15:15!</a:t>
            </a:r>
            <a:endParaRPr lang="en-US" dirty="0">
              <a:solidFill>
                <a:srgbClr val="FF0000"/>
              </a:solidFill>
            </a:endParaRPr>
          </a:p>
        </p:txBody>
      </p:sp>
    </p:spTree>
    <p:extLst>
      <p:ext uri="{BB962C8B-B14F-4D97-AF65-F5344CB8AC3E}">
        <p14:creationId xmlns:p14="http://schemas.microsoft.com/office/powerpoint/2010/main" val="114819399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t="8273" b="8273"/>
          <a:stretch>
            <a:fillRect/>
          </a:stretch>
        </p:blipFill>
        <p:spPr>
          <a:xfrm>
            <a:off x="872067" y="2671234"/>
            <a:ext cx="7408333" cy="3450696"/>
          </a:xfrm>
        </p:spPr>
      </p:pic>
      <p:sp>
        <p:nvSpPr>
          <p:cNvPr id="3" name="Title 2"/>
          <p:cNvSpPr>
            <a:spLocks noGrp="1"/>
          </p:cNvSpPr>
          <p:nvPr>
            <p:ph type="title"/>
          </p:nvPr>
        </p:nvSpPr>
        <p:spPr/>
        <p:txBody>
          <a:bodyPr/>
          <a:lstStyle/>
          <a:p>
            <a:r>
              <a:rPr lang="en-US" dirty="0" smtClean="0">
                <a:solidFill>
                  <a:srgbClr val="FF0000"/>
                </a:solidFill>
              </a:rPr>
              <a:t>Canada—You would love it!</a:t>
            </a:r>
            <a:endParaRPr lang="en-US" dirty="0">
              <a:solidFill>
                <a:srgbClr val="FF0000"/>
              </a:solidFill>
            </a:endParaRPr>
          </a:p>
        </p:txBody>
      </p:sp>
      <p:sp>
        <p:nvSpPr>
          <p:cNvPr id="5" name="TextBox 4"/>
          <p:cNvSpPr txBox="1"/>
          <p:nvPr/>
        </p:nvSpPr>
        <p:spPr>
          <a:xfrm>
            <a:off x="872067" y="1739900"/>
            <a:ext cx="7497233" cy="646331"/>
          </a:xfrm>
          <a:prstGeom prst="rect">
            <a:avLst/>
          </a:prstGeom>
          <a:noFill/>
        </p:spPr>
        <p:txBody>
          <a:bodyPr wrap="square" rtlCol="0">
            <a:spAutoFit/>
          </a:bodyPr>
          <a:lstStyle/>
          <a:p>
            <a:r>
              <a:rPr lang="en-US" dirty="0">
                <a:hlinkClick r:id="rId3"/>
              </a:rPr>
              <a:t>https://www.youtube.com/watch?v=</a:t>
            </a:r>
            <a:r>
              <a:rPr lang="en-US" dirty="0" smtClean="0">
                <a:hlinkClick r:id="rId3"/>
              </a:rPr>
              <a:t>cotGh4Lu29M</a:t>
            </a:r>
            <a:endParaRPr lang="en-US" dirty="0" smtClean="0"/>
          </a:p>
          <a:p>
            <a:endParaRPr lang="en-US" dirty="0"/>
          </a:p>
        </p:txBody>
      </p:sp>
    </p:spTree>
    <p:extLst>
      <p:ext uri="{BB962C8B-B14F-4D97-AF65-F5344CB8AC3E}">
        <p14:creationId xmlns:p14="http://schemas.microsoft.com/office/powerpoint/2010/main" val="245060802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801156"/>
            <a:ext cx="7408333" cy="4325007"/>
          </a:xfrm>
        </p:spPr>
        <p:txBody>
          <a:bodyPr>
            <a:normAutofit fontScale="92500" lnSpcReduction="10000"/>
          </a:bodyPr>
          <a:lstStyle/>
          <a:p>
            <a:pPr marL="0" indent="0">
              <a:buNone/>
            </a:pPr>
            <a:r>
              <a:rPr lang="en-US" b="1" dirty="0" smtClean="0"/>
              <a:t>Today’s general agenda:</a:t>
            </a:r>
          </a:p>
          <a:p>
            <a:pPr marL="0" indent="0">
              <a:buNone/>
            </a:pPr>
            <a:r>
              <a:rPr lang="en-US" dirty="0" smtClean="0"/>
              <a:t>10:00 to 10:30. Decolonization</a:t>
            </a:r>
          </a:p>
          <a:p>
            <a:pPr marL="0" indent="0">
              <a:buNone/>
            </a:pPr>
            <a:r>
              <a:rPr lang="en-US" dirty="0" smtClean="0"/>
              <a:t>10:30 to 11:00. </a:t>
            </a:r>
            <a:r>
              <a:rPr lang="en-US" dirty="0"/>
              <a:t>Emma Lee Warrior, </a:t>
            </a:r>
            <a:r>
              <a:rPr lang="en-US" dirty="0" smtClean="0"/>
              <a:t>“Compatriots”</a:t>
            </a:r>
            <a:endParaRPr lang="en-US" dirty="0"/>
          </a:p>
          <a:p>
            <a:pPr marL="0" indent="0">
              <a:buNone/>
            </a:pPr>
            <a:r>
              <a:rPr lang="en-US" dirty="0" smtClean="0"/>
              <a:t>11:00 to 11:15. Break</a:t>
            </a:r>
          </a:p>
          <a:p>
            <a:pPr marL="0" indent="0">
              <a:buNone/>
            </a:pPr>
            <a:r>
              <a:rPr lang="en-US" dirty="0" smtClean="0"/>
              <a:t>11:15 to 11:45. Thomas King, “Dead Dog Café”</a:t>
            </a:r>
          </a:p>
          <a:p>
            <a:pPr marL="0" indent="0">
              <a:buNone/>
            </a:pPr>
            <a:r>
              <a:rPr lang="en-US" dirty="0" smtClean="0"/>
              <a:t>11:45 to 12:15. Group work</a:t>
            </a:r>
          </a:p>
          <a:p>
            <a:pPr marL="0" indent="0">
              <a:buNone/>
            </a:pPr>
            <a:r>
              <a:rPr lang="en-US" dirty="0" smtClean="0"/>
              <a:t>12:15 to 12:45. Presentations</a:t>
            </a:r>
          </a:p>
          <a:p>
            <a:pPr marL="0" indent="0">
              <a:buNone/>
            </a:pPr>
            <a:r>
              <a:rPr lang="en-US" dirty="0" smtClean="0"/>
              <a:t>12:45 to 14:00. Lunch</a:t>
            </a:r>
          </a:p>
          <a:p>
            <a:pPr marL="0" indent="0">
              <a:buNone/>
            </a:pPr>
            <a:r>
              <a:rPr lang="en-US" dirty="0" smtClean="0"/>
              <a:t>14:00 to 15:00. Experiential Tourism in Canada</a:t>
            </a:r>
          </a:p>
          <a:p>
            <a:pPr marL="0" indent="0">
              <a:buNone/>
            </a:pPr>
            <a:r>
              <a:rPr lang="en-US" dirty="0" smtClean="0"/>
              <a:t>15:00 to 15:15. Break</a:t>
            </a:r>
          </a:p>
          <a:p>
            <a:pPr marL="0" indent="0">
              <a:buNone/>
            </a:pPr>
            <a:r>
              <a:rPr lang="en-US" dirty="0" smtClean="0"/>
              <a:t>15:15 to 16:00.  Tourism Quiz and Sharing, Throat Singing</a:t>
            </a:r>
            <a:endParaRPr lang="en-US" dirty="0"/>
          </a:p>
        </p:txBody>
      </p:sp>
      <p:sp>
        <p:nvSpPr>
          <p:cNvPr id="3" name="Title 2"/>
          <p:cNvSpPr>
            <a:spLocks noGrp="1"/>
          </p:cNvSpPr>
          <p:nvPr>
            <p:ph type="title"/>
          </p:nvPr>
        </p:nvSpPr>
        <p:spPr/>
        <p:txBody>
          <a:bodyPr/>
          <a:lstStyle/>
          <a:p>
            <a:r>
              <a:rPr lang="en-US" dirty="0" smtClean="0">
                <a:solidFill>
                  <a:srgbClr val="FF0000"/>
                </a:solidFill>
              </a:rPr>
              <a:t>Welcome back, everyone!</a:t>
            </a:r>
            <a:endParaRPr lang="en-US" dirty="0">
              <a:solidFill>
                <a:srgbClr val="FF0000"/>
              </a:solidFill>
            </a:endParaRPr>
          </a:p>
        </p:txBody>
      </p:sp>
    </p:spTree>
    <p:extLst>
      <p:ext uri="{BB962C8B-B14F-4D97-AF65-F5344CB8AC3E}">
        <p14:creationId xmlns:p14="http://schemas.microsoft.com/office/powerpoint/2010/main" val="354375874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t="15223" b="15223"/>
          <a:stretch>
            <a:fillRect/>
          </a:stretch>
        </p:blipFill>
        <p:spPr/>
      </p:pic>
      <p:sp>
        <p:nvSpPr>
          <p:cNvPr id="3" name="Title 2"/>
          <p:cNvSpPr>
            <a:spLocks noGrp="1"/>
          </p:cNvSpPr>
          <p:nvPr>
            <p:ph type="title"/>
          </p:nvPr>
        </p:nvSpPr>
        <p:spPr/>
        <p:txBody>
          <a:bodyPr>
            <a:normAutofit fontScale="90000"/>
          </a:bodyPr>
          <a:lstStyle/>
          <a:p>
            <a:r>
              <a:rPr lang="en-US" dirty="0" smtClean="0">
                <a:solidFill>
                  <a:srgbClr val="FF0000"/>
                </a:solidFill>
              </a:rPr>
              <a:t>Finally, it’s time for a quiz…. What kind of tourist are you?</a:t>
            </a:r>
            <a:endParaRPr lang="en-US" dirty="0">
              <a:solidFill>
                <a:srgbClr val="FF0000"/>
              </a:solidFill>
            </a:endParaRPr>
          </a:p>
        </p:txBody>
      </p:sp>
      <p:sp>
        <p:nvSpPr>
          <p:cNvPr id="5" name="TextBox 4"/>
          <p:cNvSpPr txBox="1"/>
          <p:nvPr/>
        </p:nvSpPr>
        <p:spPr>
          <a:xfrm>
            <a:off x="1447800" y="2057400"/>
            <a:ext cx="6311900" cy="646331"/>
          </a:xfrm>
          <a:prstGeom prst="rect">
            <a:avLst/>
          </a:prstGeom>
          <a:noFill/>
        </p:spPr>
        <p:txBody>
          <a:bodyPr wrap="square" rtlCol="0">
            <a:spAutoFit/>
          </a:bodyPr>
          <a:lstStyle/>
          <a:p>
            <a:r>
              <a:rPr lang="en-US" dirty="0">
                <a:hlinkClick r:id="rId3"/>
              </a:rPr>
              <a:t>http://</a:t>
            </a:r>
            <a:r>
              <a:rPr lang="en-US" dirty="0" smtClean="0">
                <a:hlinkClick r:id="rId3"/>
              </a:rPr>
              <a:t>quiz.canada.travel</a:t>
            </a:r>
            <a:endParaRPr lang="en-US" dirty="0" smtClean="0"/>
          </a:p>
          <a:p>
            <a:endParaRPr lang="en-US" dirty="0"/>
          </a:p>
        </p:txBody>
      </p:sp>
    </p:spTree>
    <p:extLst>
      <p:ext uri="{BB962C8B-B14F-4D97-AF65-F5344CB8AC3E}">
        <p14:creationId xmlns:p14="http://schemas.microsoft.com/office/powerpoint/2010/main" val="298359441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Tanya </a:t>
            </a:r>
            <a:r>
              <a:rPr lang="en-US" dirty="0" err="1">
                <a:solidFill>
                  <a:srgbClr val="FF0000"/>
                </a:solidFill>
              </a:rPr>
              <a:t>Tagaq</a:t>
            </a:r>
            <a:r>
              <a:rPr lang="en-US" dirty="0">
                <a:solidFill>
                  <a:srgbClr val="FF0000"/>
                </a:solidFill>
              </a:rPr>
              <a:t>, </a:t>
            </a:r>
            <a:r>
              <a:rPr lang="en-US" dirty="0" err="1">
                <a:solidFill>
                  <a:srgbClr val="FF0000"/>
                </a:solidFill>
              </a:rPr>
              <a:t>Innuit</a:t>
            </a:r>
            <a:r>
              <a:rPr lang="en-US" dirty="0">
                <a:solidFill>
                  <a:srgbClr val="FF0000"/>
                </a:solidFill>
              </a:rPr>
              <a:t> Throat Singer</a:t>
            </a:r>
          </a:p>
        </p:txBody>
      </p:sp>
      <p:pic>
        <p:nvPicPr>
          <p:cNvPr id="5" name="Content Placeholder 4"/>
          <p:cNvPicPr>
            <a:picLocks noGrp="1" noChangeAspect="1"/>
          </p:cNvPicPr>
          <p:nvPr>
            <p:ph sz="quarter" idx="13"/>
          </p:nvPr>
        </p:nvPicPr>
        <p:blipFill>
          <a:blip r:embed="rId3"/>
          <a:srcRect l="15786" r="15786"/>
          <a:stretch>
            <a:fillRect/>
          </a:stretch>
        </p:blipFill>
        <p:spPr/>
      </p:pic>
      <p:pic>
        <p:nvPicPr>
          <p:cNvPr id="8" name="Content Placeholder 7"/>
          <p:cNvPicPr>
            <a:picLocks noGrp="1" noChangeAspect="1"/>
          </p:cNvPicPr>
          <p:nvPr>
            <p:ph sz="quarter" idx="14"/>
          </p:nvPr>
        </p:nvPicPr>
        <p:blipFill>
          <a:blip r:embed="rId4"/>
          <a:srcRect l="22271" r="22271"/>
          <a:stretch>
            <a:fillRect/>
          </a:stretch>
        </p:blipFill>
        <p:spPr/>
      </p:pic>
      <p:sp>
        <p:nvSpPr>
          <p:cNvPr id="9" name="TextBox 8"/>
          <p:cNvSpPr txBox="1"/>
          <p:nvPr/>
        </p:nvSpPr>
        <p:spPr>
          <a:xfrm>
            <a:off x="676654" y="1943100"/>
            <a:ext cx="6702045" cy="646331"/>
          </a:xfrm>
          <a:prstGeom prst="rect">
            <a:avLst/>
          </a:prstGeom>
          <a:noFill/>
        </p:spPr>
        <p:txBody>
          <a:bodyPr wrap="square" rtlCol="0">
            <a:spAutoFit/>
          </a:bodyPr>
          <a:lstStyle/>
          <a:p>
            <a:r>
              <a:rPr lang="en-US" dirty="0">
                <a:hlinkClick r:id="rId5"/>
              </a:rPr>
              <a:t>https://www.youtube.com/watch?v=</a:t>
            </a:r>
            <a:r>
              <a:rPr lang="en-US" dirty="0" smtClean="0">
                <a:hlinkClick r:id="rId5"/>
              </a:rPr>
              <a:t>FcOYx4_72Zo</a:t>
            </a:r>
            <a:endParaRPr lang="en-US" dirty="0" smtClean="0"/>
          </a:p>
          <a:p>
            <a:endParaRPr lang="en-US" dirty="0"/>
          </a:p>
        </p:txBody>
      </p:sp>
    </p:spTree>
    <p:extLst>
      <p:ext uri="{BB962C8B-B14F-4D97-AF65-F5344CB8AC3E}">
        <p14:creationId xmlns:p14="http://schemas.microsoft.com/office/powerpoint/2010/main" val="26031456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TSK class.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304800" y="5511800"/>
            <a:ext cx="8839200" cy="830997"/>
          </a:xfrm>
          <a:prstGeom prst="rect">
            <a:avLst/>
          </a:prstGeom>
          <a:noFill/>
        </p:spPr>
        <p:txBody>
          <a:bodyPr wrap="square" rtlCol="0">
            <a:spAutoFit/>
          </a:bodyPr>
          <a:lstStyle/>
          <a:p>
            <a:r>
              <a:rPr lang="en-US" sz="2400" b="1" dirty="0" smtClean="0"/>
              <a:t>Thank you so much! What a pleasure this has been for me. See you tomorrow at 10:15!</a:t>
            </a:r>
            <a:endParaRPr lang="en-US" sz="2400" b="1" dirty="0"/>
          </a:p>
        </p:txBody>
      </p:sp>
      <p:sp>
        <p:nvSpPr>
          <p:cNvPr id="4" name="TextBox 3"/>
          <p:cNvSpPr txBox="1"/>
          <p:nvPr/>
        </p:nvSpPr>
        <p:spPr>
          <a:xfrm>
            <a:off x="685800" y="1219200"/>
            <a:ext cx="6578600" cy="461665"/>
          </a:xfrm>
          <a:prstGeom prst="rect">
            <a:avLst/>
          </a:prstGeom>
          <a:noFill/>
        </p:spPr>
        <p:txBody>
          <a:bodyPr wrap="square" rtlCol="0">
            <a:spAutoFit/>
          </a:bodyPr>
          <a:lstStyle/>
          <a:p>
            <a:r>
              <a:rPr lang="en-US" sz="2400" b="1" smtClean="0">
                <a:solidFill>
                  <a:srgbClr val="FF0EFE"/>
                </a:solidFill>
              </a:rPr>
              <a:t>Ten totally </a:t>
            </a:r>
            <a:r>
              <a:rPr lang="en-US" sz="2400" b="1" dirty="0" smtClean="0">
                <a:solidFill>
                  <a:srgbClr val="FF0EFE"/>
                </a:solidFill>
              </a:rPr>
              <a:t>awesome people are in this picture….</a:t>
            </a:r>
            <a:endParaRPr lang="en-US" sz="2400" b="1" dirty="0">
              <a:solidFill>
                <a:srgbClr val="FF0EFE"/>
              </a:solidFill>
            </a:endParaRPr>
          </a:p>
        </p:txBody>
      </p:sp>
    </p:spTree>
    <p:extLst>
      <p:ext uri="{BB962C8B-B14F-4D97-AF65-F5344CB8AC3E}">
        <p14:creationId xmlns:p14="http://schemas.microsoft.com/office/powerpoint/2010/main" val="339486018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724526"/>
            <a:ext cx="7408333" cy="4401637"/>
          </a:xfrm>
        </p:spPr>
        <p:txBody>
          <a:bodyPr>
            <a:normAutofit/>
          </a:bodyPr>
          <a:lstStyle/>
          <a:p>
            <a:pPr marL="0" indent="0">
              <a:buNone/>
            </a:pPr>
            <a:r>
              <a:rPr lang="en-US" b="1" dirty="0">
                <a:solidFill>
                  <a:schemeClr val="tx1"/>
                </a:solidFill>
                <a:latin typeface="Helvetica"/>
                <a:ea typeface="Helvetica"/>
                <a:cs typeface="Helvetica"/>
              </a:rPr>
              <a:t>Indigenous Decolonization</a:t>
            </a:r>
            <a:r>
              <a:rPr lang="en-US" dirty="0">
                <a:solidFill>
                  <a:schemeClr val="tx1"/>
                </a:solidFill>
                <a:latin typeface="Helvetica"/>
                <a:ea typeface="Helvetica"/>
                <a:cs typeface="Helvetica"/>
              </a:rPr>
              <a:t> is a process that Indigenous people whose communities were grossly affected by colonial expansion, genocide and cultural assimilation may go through by recolonizing with other Indigenous frameworks of thought, in understanding the history of their colonization and rediscovering their ancestral traditions and cultural values. </a:t>
            </a:r>
            <a:r>
              <a:rPr lang="en-US" dirty="0" smtClean="0">
                <a:solidFill>
                  <a:schemeClr val="tx1"/>
                </a:solidFill>
                <a:latin typeface="Helvetica"/>
                <a:ea typeface="Helvetica"/>
                <a:cs typeface="Helvetica"/>
              </a:rPr>
              <a:t>There are many ways in which Indigenous artistic production may work to decolonize. We will explore some of those ways </a:t>
            </a:r>
            <a:r>
              <a:rPr lang="en-US" smtClean="0">
                <a:solidFill>
                  <a:schemeClr val="tx1"/>
                </a:solidFill>
                <a:latin typeface="Helvetica"/>
                <a:ea typeface="Helvetica"/>
                <a:cs typeface="Helvetica"/>
              </a:rPr>
              <a:t>this morning.</a:t>
            </a:r>
            <a:endParaRPr lang="en-US" dirty="0">
              <a:solidFill>
                <a:schemeClr val="tx1"/>
              </a:solidFill>
            </a:endParaRPr>
          </a:p>
        </p:txBody>
      </p:sp>
      <p:sp>
        <p:nvSpPr>
          <p:cNvPr id="3" name="Title 2"/>
          <p:cNvSpPr>
            <a:spLocks noGrp="1"/>
          </p:cNvSpPr>
          <p:nvPr>
            <p:ph type="title"/>
          </p:nvPr>
        </p:nvSpPr>
        <p:spPr/>
        <p:txBody>
          <a:bodyPr/>
          <a:lstStyle/>
          <a:p>
            <a:r>
              <a:rPr lang="en-US" dirty="0" smtClean="0">
                <a:solidFill>
                  <a:srgbClr val="FF0000"/>
                </a:solidFill>
              </a:rPr>
              <a:t>Colonial, Post-Colonial, </a:t>
            </a:r>
            <a:r>
              <a:rPr lang="en-US" dirty="0" err="1" smtClean="0">
                <a:solidFill>
                  <a:srgbClr val="FF0000"/>
                </a:solidFill>
              </a:rPr>
              <a:t>Decolonial</a:t>
            </a:r>
            <a:endParaRPr lang="en-US" dirty="0">
              <a:solidFill>
                <a:srgbClr val="FF0000"/>
              </a:solidFill>
            </a:endParaRPr>
          </a:p>
        </p:txBody>
      </p:sp>
    </p:spTree>
    <p:extLst>
      <p:ext uri="{BB962C8B-B14F-4D97-AF65-F5344CB8AC3E}">
        <p14:creationId xmlns:p14="http://schemas.microsoft.com/office/powerpoint/2010/main" val="65844719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0151"/>
            <a:ext cx="8229600" cy="1438334"/>
          </a:xfrm>
        </p:spPr>
        <p:txBody>
          <a:bodyPr>
            <a:noAutofit/>
          </a:bodyPr>
          <a:lstStyle/>
          <a:p>
            <a:r>
              <a:rPr lang="en-US" sz="2400" dirty="0">
                <a:solidFill>
                  <a:srgbClr val="FF0000"/>
                </a:solidFill>
              </a:rPr>
              <a:t>Professor Darlene Johnston, UBC Faculty of Law.</a:t>
            </a:r>
            <a:br>
              <a:rPr lang="en-US" sz="2400" dirty="0">
                <a:solidFill>
                  <a:srgbClr val="FF0000"/>
                </a:solidFill>
              </a:rPr>
            </a:br>
            <a:r>
              <a:rPr lang="en-US" sz="2400" dirty="0">
                <a:solidFill>
                  <a:srgbClr val="FF0000"/>
                </a:solidFill>
              </a:rPr>
              <a:t/>
            </a:r>
            <a:br>
              <a:rPr lang="en-US" sz="2400" dirty="0">
                <a:solidFill>
                  <a:srgbClr val="FF0000"/>
                </a:solidFill>
              </a:rPr>
            </a:br>
            <a:r>
              <a:rPr lang="en-US" sz="2400" dirty="0">
                <a:solidFill>
                  <a:srgbClr val="FF0000"/>
                </a:solidFill>
              </a:rPr>
              <a:t>“Respecting and Protecting the Sacred,” 2006.</a:t>
            </a:r>
            <a:br>
              <a:rPr lang="en-US" sz="2400" dirty="0">
                <a:solidFill>
                  <a:srgbClr val="FF0000"/>
                </a:solidFill>
              </a:rPr>
            </a:br>
            <a:endParaRPr lang="en-US" sz="2400" dirty="0">
              <a:solidFill>
                <a:srgbClr val="FF0000"/>
              </a:solidFill>
            </a:endParaRPr>
          </a:p>
        </p:txBody>
      </p:sp>
      <p:sp>
        <p:nvSpPr>
          <p:cNvPr id="3" name="Content Placeholder 2"/>
          <p:cNvSpPr>
            <a:spLocks noGrp="1"/>
          </p:cNvSpPr>
          <p:nvPr>
            <p:ph idx="1"/>
          </p:nvPr>
        </p:nvSpPr>
        <p:spPr>
          <a:xfrm>
            <a:off x="872067" y="2008485"/>
            <a:ext cx="7408333" cy="4117678"/>
          </a:xfrm>
        </p:spPr>
        <p:txBody>
          <a:bodyPr/>
          <a:lstStyle/>
          <a:p>
            <a:pPr marL="0" indent="0">
              <a:buNone/>
            </a:pPr>
            <a:r>
              <a:rPr lang="en-US" dirty="0"/>
              <a:t>In </a:t>
            </a:r>
            <a:r>
              <a:rPr lang="en-US" dirty="0" err="1"/>
              <a:t>Anishnaabeg</a:t>
            </a:r>
            <a:r>
              <a:rPr lang="en-US" dirty="0"/>
              <a:t> culture, there is an ongoing relationship between the Dead and the Living; between Ancestors and Descendants. It is the obligation of the Living to ensure that their relatives are buried in the proper manner and in the proper place and to protect them from </a:t>
            </a:r>
            <a:r>
              <a:rPr lang="en-US" dirty="0" smtClean="0"/>
              <a:t>disturbance </a:t>
            </a:r>
            <a:r>
              <a:rPr lang="en-US" dirty="0"/>
              <a:t>or desecration. Failure to perform this duty harms not only the Dead but also the Living. The Dead need to be sheltered and fed, to be visited and feasted. These traditions continue to exhibit powerful continuity.</a:t>
            </a:r>
          </a:p>
          <a:p>
            <a:pPr marL="0" indent="0">
              <a:buNone/>
            </a:pPr>
            <a:endParaRPr lang="en-US" dirty="0"/>
          </a:p>
        </p:txBody>
      </p:sp>
    </p:spTree>
    <p:extLst>
      <p:ext uri="{BB962C8B-B14F-4D97-AF65-F5344CB8AC3E}">
        <p14:creationId xmlns:p14="http://schemas.microsoft.com/office/powerpoint/2010/main" val="326547497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7"/>
            <a:ext cx="8229600" cy="1968189"/>
          </a:xfrm>
        </p:spPr>
        <p:txBody>
          <a:bodyPr/>
          <a:lstStyle/>
          <a:p>
            <a:r>
              <a:rPr lang="en-US" dirty="0" smtClean="0">
                <a:solidFill>
                  <a:srgbClr val="FF0000"/>
                </a:solidFill>
              </a:rPr>
              <a:t>Decolonization: Reclaiming Indigenous Traditions</a:t>
            </a:r>
            <a:endParaRPr lang="en-US" dirty="0">
              <a:solidFill>
                <a:srgbClr val="FF0000"/>
              </a:solidFill>
            </a:endParaRPr>
          </a:p>
        </p:txBody>
      </p:sp>
      <p:sp>
        <p:nvSpPr>
          <p:cNvPr id="4" name="Content Placeholder 3"/>
          <p:cNvSpPr>
            <a:spLocks noGrp="1"/>
          </p:cNvSpPr>
          <p:nvPr>
            <p:ph sz="quarter" idx="14"/>
          </p:nvPr>
        </p:nvSpPr>
        <p:spPr/>
        <p:txBody>
          <a:bodyPr>
            <a:normAutofit fontScale="85000" lnSpcReduction="20000"/>
          </a:bodyPr>
          <a:lstStyle/>
          <a:p>
            <a:pPr marL="0" indent="0">
              <a:buNone/>
            </a:pPr>
            <a:r>
              <a:rPr lang="en-US" dirty="0"/>
              <a:t>This notion of the souls of bones is key to understanding both the </a:t>
            </a:r>
            <a:r>
              <a:rPr lang="en-US" dirty="0" smtClean="0"/>
              <a:t>reverence </a:t>
            </a:r>
            <a:r>
              <a:rPr lang="en-US" dirty="0"/>
              <a:t>with which human remains are treated after death and the </a:t>
            </a:r>
            <a:r>
              <a:rPr lang="en-US" dirty="0" smtClean="0"/>
              <a:t>abhorrence </a:t>
            </a:r>
            <a:r>
              <a:rPr lang="en-US" dirty="0"/>
              <a:t>of grave disturbance which persists among the </a:t>
            </a:r>
            <a:r>
              <a:rPr lang="en-US" dirty="0" err="1"/>
              <a:t>Anishnaabeg</a:t>
            </a:r>
            <a:r>
              <a:rPr lang="en-US" dirty="0"/>
              <a:t>. Many Euro-Canadians miss the redundancy in the expression “sacred Indian burial ground.” How could burial grounds not be sacred if they contain the Body-Souls of one’s ancestors? </a:t>
            </a:r>
          </a:p>
          <a:p>
            <a:pPr marL="0" indent="0">
              <a:buNone/>
            </a:pPr>
            <a:endParaRPr lang="en-US" dirty="0"/>
          </a:p>
        </p:txBody>
      </p:sp>
      <p:pic>
        <p:nvPicPr>
          <p:cNvPr id="6" name="Content Placeholder 5"/>
          <p:cNvPicPr>
            <a:picLocks noGrp="1" noChangeAspect="1"/>
          </p:cNvPicPr>
          <p:nvPr>
            <p:ph sz="quarter" idx="13"/>
          </p:nvPr>
        </p:nvPicPr>
        <p:blipFill>
          <a:blip r:embed="rId2"/>
          <a:srcRect l="8739" r="8739"/>
          <a:stretch>
            <a:fillRect/>
          </a:stretch>
        </p:blipFill>
        <p:spPr/>
      </p:pic>
    </p:spTree>
    <p:extLst>
      <p:ext uri="{BB962C8B-B14F-4D97-AF65-F5344CB8AC3E}">
        <p14:creationId xmlns:p14="http://schemas.microsoft.com/office/powerpoint/2010/main" val="124774357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rcRect t="8171" b="8171"/>
          <a:stretch>
            <a:fillRect/>
          </a:stretch>
        </p:blipFill>
        <p:spPr/>
      </p:pic>
      <p:sp>
        <p:nvSpPr>
          <p:cNvPr id="3" name="Title 2"/>
          <p:cNvSpPr>
            <a:spLocks noGrp="1"/>
          </p:cNvSpPr>
          <p:nvPr>
            <p:ph type="title"/>
          </p:nvPr>
        </p:nvSpPr>
        <p:spPr/>
        <p:txBody>
          <a:bodyPr/>
          <a:lstStyle/>
          <a:p>
            <a:r>
              <a:rPr lang="en-US" dirty="0" err="1">
                <a:solidFill>
                  <a:srgbClr val="FF0000"/>
                </a:solidFill>
              </a:rPr>
              <a:t>Leeanne</a:t>
            </a:r>
            <a:r>
              <a:rPr lang="en-US" dirty="0">
                <a:solidFill>
                  <a:srgbClr val="FF0000"/>
                </a:solidFill>
              </a:rPr>
              <a:t> Simpson</a:t>
            </a:r>
            <a:endParaRPr lang="en-US" dirty="0"/>
          </a:p>
        </p:txBody>
      </p:sp>
      <p:sp>
        <p:nvSpPr>
          <p:cNvPr id="7" name="TextBox 6"/>
          <p:cNvSpPr txBox="1"/>
          <p:nvPr/>
        </p:nvSpPr>
        <p:spPr>
          <a:xfrm>
            <a:off x="719667" y="1485900"/>
            <a:ext cx="6951133" cy="738664"/>
          </a:xfrm>
          <a:prstGeom prst="rect">
            <a:avLst/>
          </a:prstGeom>
          <a:noFill/>
        </p:spPr>
        <p:txBody>
          <a:bodyPr wrap="square" rtlCol="0">
            <a:spAutoFit/>
          </a:bodyPr>
          <a:lstStyle/>
          <a:p>
            <a:r>
              <a:rPr lang="en-US" sz="2400" dirty="0">
                <a:hlinkClick r:id="rId3"/>
              </a:rPr>
              <a:t>https://www.youtube.com/watch?v=</a:t>
            </a:r>
            <a:r>
              <a:rPr lang="en-US" sz="2400" dirty="0" smtClean="0">
                <a:hlinkClick r:id="rId3"/>
              </a:rPr>
              <a:t>xwxruGeuGt8</a:t>
            </a:r>
            <a:endParaRPr lang="en-US" sz="2400" dirty="0" smtClean="0"/>
          </a:p>
          <a:p>
            <a:endParaRPr lang="en-US" dirty="0"/>
          </a:p>
        </p:txBody>
      </p:sp>
    </p:spTree>
    <p:extLst>
      <p:ext uri="{BB962C8B-B14F-4D97-AF65-F5344CB8AC3E}">
        <p14:creationId xmlns:p14="http://schemas.microsoft.com/office/powerpoint/2010/main" val="302380975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778000"/>
            <a:ext cx="7408333" cy="4348163"/>
          </a:xfrm>
        </p:spPr>
        <p:txBody>
          <a:bodyPr>
            <a:normAutofit/>
          </a:bodyPr>
          <a:lstStyle/>
          <a:p>
            <a:r>
              <a:rPr lang="en-US" dirty="0" smtClean="0"/>
              <a:t>What do you make of this curious story? Round table.</a:t>
            </a:r>
          </a:p>
          <a:p>
            <a:r>
              <a:rPr lang="en-US" dirty="0" smtClean="0"/>
              <a:t>To what do you think the title refers?</a:t>
            </a:r>
          </a:p>
          <a:p>
            <a:r>
              <a:rPr lang="en-US" dirty="0" smtClean="0"/>
              <a:t>What kinds of things do we find out about the Indian characters?</a:t>
            </a:r>
          </a:p>
          <a:p>
            <a:r>
              <a:rPr lang="en-US" dirty="0" smtClean="0"/>
              <a:t>What kinds of things about the white characters?</a:t>
            </a:r>
          </a:p>
          <a:p>
            <a:r>
              <a:rPr lang="en-US" dirty="0" smtClean="0"/>
              <a:t>Are there some outstanding symbols in this story?</a:t>
            </a:r>
          </a:p>
          <a:p>
            <a:r>
              <a:rPr lang="en-US" dirty="0" smtClean="0"/>
              <a:t>How does the mythology compare with the reality?</a:t>
            </a:r>
          </a:p>
          <a:p>
            <a:r>
              <a:rPr lang="en-US" dirty="0" smtClean="0"/>
              <a:t>Is there a theme in this story?</a:t>
            </a:r>
          </a:p>
          <a:p>
            <a:r>
              <a:rPr lang="en-US" dirty="0" smtClean="0"/>
              <a:t>Can you think broadly of some other examples of such themes?</a:t>
            </a:r>
          </a:p>
          <a:p>
            <a:endParaRPr lang="en-US" dirty="0"/>
          </a:p>
        </p:txBody>
      </p:sp>
      <p:sp>
        <p:nvSpPr>
          <p:cNvPr id="3" name="Title 2"/>
          <p:cNvSpPr>
            <a:spLocks noGrp="1"/>
          </p:cNvSpPr>
          <p:nvPr>
            <p:ph type="title"/>
          </p:nvPr>
        </p:nvSpPr>
        <p:spPr/>
        <p:txBody>
          <a:bodyPr>
            <a:normAutofit fontScale="90000"/>
          </a:bodyPr>
          <a:lstStyle/>
          <a:p>
            <a:r>
              <a:rPr lang="en-US" dirty="0" smtClean="0">
                <a:solidFill>
                  <a:srgbClr val="FF0000"/>
                </a:solidFill>
              </a:rPr>
              <a:t>Emma Lee Warrior, “Compatriots”</a:t>
            </a:r>
            <a:endParaRPr lang="en-US" dirty="0">
              <a:solidFill>
                <a:srgbClr val="FF0000"/>
              </a:solidFill>
            </a:endParaRPr>
          </a:p>
        </p:txBody>
      </p:sp>
    </p:spTree>
    <p:extLst>
      <p:ext uri="{BB962C8B-B14F-4D97-AF65-F5344CB8AC3E}">
        <p14:creationId xmlns:p14="http://schemas.microsoft.com/office/powerpoint/2010/main" val="32642425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0000"/>
                </a:solidFill>
              </a:rPr>
              <a:t>Break time—please return at 11:15. </a:t>
            </a:r>
            <a:r>
              <a:rPr lang="en-US" b="1" dirty="0"/>
              <a:t/>
            </a:r>
            <a:br>
              <a:rPr lang="en-US" b="1" dirty="0"/>
            </a:br>
            <a:endParaRPr lang="en-US" dirty="0"/>
          </a:p>
        </p:txBody>
      </p:sp>
      <p:pic>
        <p:nvPicPr>
          <p:cNvPr id="5" name="Content Placeholder 4" descr="crooked tree.jpg"/>
          <p:cNvPicPr>
            <a:picLocks noGrp="1" noChangeAspect="1"/>
          </p:cNvPicPr>
          <p:nvPr>
            <p:ph sz="quarter" idx="13"/>
          </p:nvPr>
        </p:nvPicPr>
        <p:blipFill>
          <a:blip r:embed="rId2">
            <a:extLst>
              <a:ext uri="{28A0092B-C50C-407E-A947-70E740481C1C}">
                <a14:useLocalDpi xmlns:a14="http://schemas.microsoft.com/office/drawing/2010/main" val="0"/>
              </a:ext>
            </a:extLst>
          </a:blip>
          <a:srcRect l="15691" r="15691"/>
          <a:stretch>
            <a:fillRect/>
          </a:stretch>
        </p:blipFill>
        <p:spPr>
          <a:xfrm>
            <a:off x="574675" y="1371600"/>
            <a:ext cx="3822700" cy="4178300"/>
          </a:xfrm>
        </p:spPr>
      </p:pic>
      <p:pic>
        <p:nvPicPr>
          <p:cNvPr id="6" name="Content Placeholder 5" descr="fresh strawberries and asparagus mainz.jpg"/>
          <p:cNvPicPr>
            <a:picLocks noGrp="1" noChangeAspect="1"/>
          </p:cNvPicPr>
          <p:nvPr>
            <p:ph sz="quarter" idx="14"/>
          </p:nvPr>
        </p:nvPicPr>
        <p:blipFill>
          <a:blip r:embed="rId3">
            <a:extLst>
              <a:ext uri="{28A0092B-C50C-407E-A947-70E740481C1C}">
                <a14:useLocalDpi xmlns:a14="http://schemas.microsoft.com/office/drawing/2010/main" val="0"/>
              </a:ext>
            </a:extLst>
          </a:blip>
          <a:srcRect l="15963" r="15963"/>
          <a:stretch>
            <a:fillRect/>
          </a:stretch>
        </p:blipFill>
        <p:spPr>
          <a:xfrm>
            <a:off x="4733925" y="1371600"/>
            <a:ext cx="3822700" cy="4178300"/>
          </a:xfrm>
        </p:spPr>
      </p:pic>
    </p:spTree>
    <p:extLst>
      <p:ext uri="{BB962C8B-B14F-4D97-AF65-F5344CB8AC3E}">
        <p14:creationId xmlns:p14="http://schemas.microsoft.com/office/powerpoint/2010/main" val="414923231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fontScale="90000"/>
          </a:bodyPr>
          <a:lstStyle/>
          <a:p>
            <a:r>
              <a:rPr lang="en-US" dirty="0" smtClean="0">
                <a:solidFill>
                  <a:srgbClr val="FF0000"/>
                </a:solidFill>
              </a:rPr>
              <a:t>The Dead Dog Café, Tom King, CBC Radio</a:t>
            </a:r>
            <a:endParaRPr lang="en-US" dirty="0">
              <a:solidFill>
                <a:srgbClr val="FF0000"/>
              </a:solidFill>
            </a:endParaRPr>
          </a:p>
        </p:txBody>
      </p:sp>
      <p:sp>
        <p:nvSpPr>
          <p:cNvPr id="13" name="Content Placeholder 12"/>
          <p:cNvSpPr>
            <a:spLocks noGrp="1"/>
          </p:cNvSpPr>
          <p:nvPr>
            <p:ph sz="quarter" idx="14"/>
          </p:nvPr>
        </p:nvSpPr>
        <p:spPr/>
        <p:txBody>
          <a:bodyPr>
            <a:normAutofit lnSpcReduction="10000"/>
          </a:bodyPr>
          <a:lstStyle/>
          <a:p>
            <a:endParaRPr lang="en-US" dirty="0" smtClean="0"/>
          </a:p>
          <a:p>
            <a:r>
              <a:rPr lang="en-US" sz="2000" dirty="0">
                <a:hlinkClick r:id="rId2"/>
              </a:rPr>
              <a:t>https://www.youtube.com/watch?v=UG0wxJeg-</a:t>
            </a:r>
            <a:r>
              <a:rPr lang="en-US" sz="2000" dirty="0" smtClean="0">
                <a:hlinkClick r:id="rId2"/>
              </a:rPr>
              <a:t>cg</a:t>
            </a:r>
            <a:endParaRPr lang="en-US" sz="2000" dirty="0" smtClean="0"/>
          </a:p>
          <a:p>
            <a:pPr marL="0" indent="0">
              <a:buNone/>
            </a:pPr>
            <a:endParaRPr lang="en-US" sz="2000" dirty="0"/>
          </a:p>
          <a:p>
            <a:endParaRPr lang="en-US" dirty="0" smtClean="0"/>
          </a:p>
          <a:p>
            <a:endParaRPr lang="en-US" dirty="0"/>
          </a:p>
          <a:p>
            <a:endParaRPr lang="en-US" dirty="0" smtClean="0"/>
          </a:p>
          <a:p>
            <a:r>
              <a:rPr lang="en-US" sz="2000" dirty="0">
                <a:hlinkClick r:id="rId3"/>
              </a:rPr>
              <a:t>https://www.youtube.com/watch?v=5v-</a:t>
            </a:r>
            <a:r>
              <a:rPr lang="en-US" sz="2000" dirty="0" smtClean="0">
                <a:hlinkClick r:id="rId3"/>
              </a:rPr>
              <a:t>lK4c6CS4</a:t>
            </a:r>
            <a:endParaRPr lang="en-US" sz="2000" dirty="0" smtClean="0"/>
          </a:p>
          <a:p>
            <a:pPr marL="0" indent="0">
              <a:buNone/>
            </a:pPr>
            <a:endParaRPr lang="en-US" sz="1400" dirty="0"/>
          </a:p>
          <a:p>
            <a:pPr marL="0" indent="0">
              <a:buNone/>
            </a:pPr>
            <a:endParaRPr lang="en-US" sz="1400" dirty="0"/>
          </a:p>
        </p:txBody>
      </p:sp>
      <p:pic>
        <p:nvPicPr>
          <p:cNvPr id="3" name="Content Placeholder 2"/>
          <p:cNvPicPr>
            <a:picLocks noGrp="1" noChangeAspect="1"/>
          </p:cNvPicPr>
          <p:nvPr>
            <p:ph sz="quarter" idx="13"/>
          </p:nvPr>
        </p:nvPicPr>
        <p:blipFill>
          <a:blip r:embed="rId4"/>
          <a:srcRect t="12528" b="12528"/>
          <a:stretch>
            <a:fillRect/>
          </a:stretch>
        </p:blipFill>
        <p:spPr>
          <a:xfrm>
            <a:off x="676275" y="1828800"/>
            <a:ext cx="3822700" cy="4297363"/>
          </a:xfrm>
        </p:spPr>
      </p:pic>
    </p:spTree>
    <p:extLst>
      <p:ext uri="{BB962C8B-B14F-4D97-AF65-F5344CB8AC3E}">
        <p14:creationId xmlns:p14="http://schemas.microsoft.com/office/powerpoint/2010/main" val="3717433645"/>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Waveform.thmx</Template>
  <TotalTime>1680</TotalTime>
  <Words>988</Words>
  <Application>Microsoft Macintosh PowerPoint</Application>
  <PresentationFormat>On-screen Show (4:3)</PresentationFormat>
  <Paragraphs>87</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Waveform</vt:lpstr>
      <vt:lpstr>Perspectives on Canadian Studies III</vt:lpstr>
      <vt:lpstr>Welcome back, everyone!</vt:lpstr>
      <vt:lpstr>Colonial, Post-Colonial, Decolonial</vt:lpstr>
      <vt:lpstr>Professor Darlene Johnston, UBC Faculty of Law.  “Respecting and Protecting the Sacred,” 2006. </vt:lpstr>
      <vt:lpstr>Decolonization: Reclaiming Indigenous Traditions</vt:lpstr>
      <vt:lpstr>Leeanne Simpson</vt:lpstr>
      <vt:lpstr>Emma Lee Warrior, “Compatriots”</vt:lpstr>
      <vt:lpstr>Break time—please return at 11:15.  </vt:lpstr>
      <vt:lpstr>The Dead Dog Café, Tom King, CBC Radio</vt:lpstr>
      <vt:lpstr>Group Work, then a discussion</vt:lpstr>
      <vt:lpstr>Lunchtime! Please return at 13:00.</vt:lpstr>
      <vt:lpstr>Tourism in Canada Our national tourism marketing organization Part of the Canadian Tourism Commission</vt:lpstr>
      <vt:lpstr>What does Destination Canada Do?</vt:lpstr>
      <vt:lpstr>How important is tourism for Canada? Very!</vt:lpstr>
      <vt:lpstr>A brand distinguishes and characterizes a product, service, concept.</vt:lpstr>
      <vt:lpstr>Experiential vs. Attraction Tourism</vt:lpstr>
      <vt:lpstr>Some Canadian Examples</vt:lpstr>
      <vt:lpstr>Your last break! See you at 15:15!</vt:lpstr>
      <vt:lpstr>Canada—You would love it!</vt:lpstr>
      <vt:lpstr>Finally, it’s time for a quiz…. What kind of tourist are you?</vt:lpstr>
      <vt:lpstr>Tanya Tagaq, Innuit Throat Singer</vt:lpstr>
      <vt:lpstr>PowerPoint Presentation</vt:lpstr>
    </vt:vector>
  </TitlesOfParts>
  <Company>Thompson Rivers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Perspectives on Canadian Studies III</dc:title>
  <dc:creator>Kathleen Scherf</dc:creator>
  <cp:lastModifiedBy>Kathleen Scherf</cp:lastModifiedBy>
  <cp:revision>46</cp:revision>
  <dcterms:created xsi:type="dcterms:W3CDTF">2015-06-24T11:56:08Z</dcterms:created>
  <dcterms:modified xsi:type="dcterms:W3CDTF">2015-06-26T09:59:47Z</dcterms:modified>
</cp:coreProperties>
</file>